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2" r:id="rId9"/>
    <p:sldId id="293" r:id="rId10"/>
    <p:sldId id="291" r:id="rId11"/>
    <p:sldId id="294" r:id="rId12"/>
    <p:sldId id="295" r:id="rId13"/>
    <p:sldId id="296" r:id="rId14"/>
    <p:sldId id="266" r:id="rId15"/>
    <p:sldId id="298" r:id="rId16"/>
    <p:sldId id="267" r:id="rId17"/>
    <p:sldId id="270" r:id="rId18"/>
    <p:sldId id="287" r:id="rId19"/>
    <p:sldId id="288" r:id="rId20"/>
    <p:sldId id="297" r:id="rId21"/>
    <p:sldId id="268" r:id="rId22"/>
    <p:sldId id="269" r:id="rId23"/>
    <p:sldId id="271" r:id="rId24"/>
    <p:sldId id="272" r:id="rId25"/>
    <p:sldId id="273" r:id="rId26"/>
    <p:sldId id="286" r:id="rId27"/>
    <p:sldId id="290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86BEF-804E-42DB-ABE0-0F4EE5EC402E}" type="datetimeFigureOut">
              <a:rPr lang="pl-PL" smtClean="0"/>
              <a:t>22.10.2024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E4546-1C42-4379-AA2D-D1DB6A7A974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060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99BC-255E-4631-AEC3-59653CE5D7FC}" type="datetime1">
              <a:rPr lang="pl-PL" smtClean="0"/>
              <a:t>22.10.2024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18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7CBA3-D241-423D-9804-27A296B39B5F}" type="datetime1">
              <a:rPr lang="pl-PL" smtClean="0"/>
              <a:t>22.10.2024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640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81248-72FA-40E9-A7E3-F39B4D12D140}" type="datetime1">
              <a:rPr lang="pl-PL" smtClean="0"/>
              <a:t>22.10.2024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810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606D-EC1C-403A-B84D-AF451B4FED0E}" type="datetime1">
              <a:rPr lang="pl-PL" smtClean="0"/>
              <a:t>22.10.2024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0244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748F-1DF7-4C43-80D0-EE7A21E833F6}" type="datetime1">
              <a:rPr lang="pl-PL" smtClean="0"/>
              <a:t>22.10.2024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6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3CC1-A308-419A-84D2-7A04D1E1D8FF}" type="datetime1">
              <a:rPr lang="pl-PL" smtClean="0"/>
              <a:t>22.10.2024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9654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6A139-9CE5-4598-980C-2F6B26FCD911}" type="datetime1">
              <a:rPr lang="pl-PL" smtClean="0"/>
              <a:t>22.10.2024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408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F2C21-3FCE-4BB7-B801-61D263279ED5}" type="datetime1">
              <a:rPr lang="pl-PL" smtClean="0"/>
              <a:t>22.10.2024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973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F6498-F5D3-4B8C-B325-A3106CF156AE}" type="datetime1">
              <a:rPr lang="pl-PL" smtClean="0"/>
              <a:t>22.10.2024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226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7A7A8C8-49B5-48A2-829A-8AFB1248474A}" type="datetime1">
              <a:rPr lang="pl-PL" smtClean="0"/>
              <a:t>22.10.2024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58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C239-3A55-4C1D-91C7-AC77B7297D7C}" type="datetime1">
              <a:rPr lang="pl-PL" smtClean="0"/>
              <a:t>22.10.2024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946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505A3A-1FF3-4949-AC55-83448C58AA1E}" type="datetime1">
              <a:rPr lang="pl-PL" smtClean="0"/>
              <a:t>22.10.2024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2C1EF0A-9AC4-4599-9085-DFFD255FD629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8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lgorytmy.ency.pl/artykul/problem_komiwojazera" TargetMode="External"/><Relationship Id="rId2" Type="http://schemas.openxmlformats.org/officeDocument/2006/relationships/hyperlink" Target="https://wi.pb.edu.pl/wp-content/uploads/nauka/doktoraty/ostrowski/streszczenie_al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uinf.waw.pl/inf/alg/001_search/0140.php" TargetMode="External"/><Relationship Id="rId5" Type="http://schemas.openxmlformats.org/officeDocument/2006/relationships/hyperlink" Target="https://faculty.washington.edu/paymana/swarm/stutzle99-eaecs.pdf" TargetMode="External"/><Relationship Id="rId4" Type="http://schemas.openxmlformats.org/officeDocument/2006/relationships/hyperlink" Target="https://www.routific.com/blog/travelling-salesman-proble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101F0D-8F25-D6C3-ED90-3AF821C95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257946"/>
          </a:xfrm>
        </p:spPr>
        <p:txBody>
          <a:bodyPr/>
          <a:lstStyle/>
          <a:p>
            <a:pPr algn="ctr"/>
            <a:r>
              <a:rPr lang="pl-PL" dirty="0"/>
              <a:t>Problem komiwojażera</a:t>
            </a:r>
            <a:br>
              <a:rPr lang="pl-PL" dirty="0"/>
            </a:br>
            <a:r>
              <a:rPr lang="pl-PL" sz="4000" dirty="0"/>
              <a:t>warianty i metody rozwiązywania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5A2E683-245A-35A1-43DD-29A65544D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pl-PL" dirty="0"/>
              <a:t>Hubert Marczuk</a:t>
            </a:r>
          </a:p>
        </p:txBody>
      </p:sp>
    </p:spTree>
    <p:extLst>
      <p:ext uri="{BB962C8B-B14F-4D97-AF65-F5344CB8AC3E}">
        <p14:creationId xmlns:p14="http://schemas.microsoft.com/office/powerpoint/2010/main" val="67696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2BB380-BE64-0EB8-D960-903FE326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 komiwojażera w przestrzeniach nieeuklidesowych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8F161B16-D678-ABFF-57F7-E885DC3DB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26" y="2502383"/>
            <a:ext cx="3238432" cy="2975482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F093BFA-D881-B597-6585-B89032AB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10</a:t>
            </a:fld>
            <a:r>
              <a:rPr lang="pl-PL" sz="2800" dirty="0"/>
              <a:t>/28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973CF24-585E-39CC-78C9-B4D8D99A1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51" y="2065805"/>
            <a:ext cx="328658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6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51F32D-D967-33C8-281E-0CAB0954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 komiwojażera z oknami czasowymi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F57603-B1C5-2424-01E5-DFBB4A1BC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39616"/>
            <a:ext cx="4998720" cy="36294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800" dirty="0"/>
              <a:t> Przedział czasu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 dirty="0"/>
              <a:t> Dodatkowe ograniczenia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 dirty="0"/>
              <a:t> Spełnienie dwóch warunków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800" dirty="0"/>
              <a:t> Harmonogram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4C65742-3EC0-69D9-3079-EAB1DB98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11</a:t>
            </a:fld>
            <a:r>
              <a:rPr lang="pl-PL" sz="2800" dirty="0"/>
              <a:t>/28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C30C3B2A-9CEC-6F36-B6A4-CAFDF4DBF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38" y="1827842"/>
            <a:ext cx="4041251" cy="40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22229C-C2B9-3E7F-2BCE-A27A8650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 komiwojażera z ograniczoną pojemnością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8BA0AB1-7F89-CD6D-31BD-751AEECE3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849216"/>
            <a:ext cx="4998720" cy="301987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 Skojarzenie z problemem plecakowym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 Dodatkowe ograniczenie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 Zarządzanie dostawami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 Nie wszystkie punkty muszą być odwiedzone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30A58A1-2FC6-EE3B-F375-E14307FB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12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2549B20-E7E2-8AC2-1EDF-03A26434A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75" y="2080541"/>
            <a:ext cx="4036736" cy="35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3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A8AF98-D850-82A2-D4DE-13780B67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Problem z wieloma pojazdami/komiwojażerami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CB0691-A2DB-AD9A-DA7D-22169104E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44416"/>
            <a:ext cx="3249433" cy="25762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Dzieli się na </a:t>
            </a:r>
            <a:r>
              <a:rPr lang="pl-PL" dirty="0" err="1"/>
              <a:t>podwarianty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Grupy miast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Różne prędkości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Każdy ma swoją trasę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C0FC441-0FFD-DA47-9640-02E03BFB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13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D09E323-A408-7BD3-043C-1B0EA5B77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45" y="2605084"/>
            <a:ext cx="49244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5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22F60B-8012-B339-5487-C4CB3B61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03621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Metody rozwiązywania problemu komiwojażera</a:t>
            </a:r>
            <a:br>
              <a:rPr lang="pl-PL" dirty="0"/>
            </a:br>
            <a:r>
              <a:rPr lang="pl-PL" sz="2000" dirty="0"/>
              <a:t>(dla wariantu podstawowego)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39280BF-DBBB-DAA7-C15C-6E32B980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14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1940955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54FF5-25B1-DBAF-45FB-67F1B63C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001614-2411-1FDF-D70C-5E99E5BB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701" y="1896328"/>
            <a:ext cx="7066598" cy="2018447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Metody dokładne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4C446C2-0C4E-DB60-43A7-A5EC7DC3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15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2079143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9A2D03-4D24-DD94-BBB7-960359FA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Sprawdzenie wszystkich wariantów (Brute Force)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2523AC0-679F-24A3-A41E-039D3A863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43200"/>
            <a:ext cx="3898790" cy="312589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Algorytm dokładny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Złożoność O(n!)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Sprawdza wszystkie permutacje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Znajduje rozwiązanie optymalne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Najdłuższy czas wyszukiwania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790B414-09F1-610E-5126-12129896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16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C71C7C0-5045-120F-26EF-65553E4B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52" y="2593583"/>
            <a:ext cx="5588368" cy="25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0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2B0035-B11A-3CE6-211E-BB5B03CA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 </a:t>
            </a:r>
            <a:r>
              <a:rPr lang="pl-PL" dirty="0" err="1"/>
              <a:t>Helda</a:t>
            </a:r>
            <a:r>
              <a:rPr lang="pl-PL" dirty="0"/>
              <a:t>-Karpa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18F867F-FF13-BACD-AED7-4770B451E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2498"/>
            <a:ext cx="6236581" cy="27369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Algorytm dokładny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Oparty na programowaniu dynamicznym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Wyszukiwanie ścieżek w mniejszych podgrupach punktów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Złożoność O(n</a:t>
            </a:r>
            <a:r>
              <a:rPr lang="pl-PL" baseline="30000" dirty="0"/>
              <a:t>2</a:t>
            </a:r>
            <a:r>
              <a:rPr lang="pl-PL" dirty="0"/>
              <a:t>2</a:t>
            </a:r>
            <a:r>
              <a:rPr lang="pl-PL" baseline="30000" dirty="0"/>
              <a:t>n</a:t>
            </a:r>
            <a:r>
              <a:rPr lang="pl-PL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Redukuje liczbę przetwarzanych ścieżek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Nadal niepraktyczny dla dużych problemów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59B44B5-6640-4122-5A81-99F01321F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17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D3DB369-4BE9-7620-DD9D-78CBC87B2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41" y="2222804"/>
            <a:ext cx="3260243" cy="326533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AC8A5EA-CCB0-2E82-D674-30781F59F236}"/>
              </a:ext>
            </a:extLst>
          </p:cNvPr>
          <p:cNvSpPr txBox="1"/>
          <p:nvPr/>
        </p:nvSpPr>
        <p:spPr>
          <a:xfrm>
            <a:off x="8294746" y="5636028"/>
            <a:ext cx="173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Richard M. Karp</a:t>
            </a:r>
          </a:p>
        </p:txBody>
      </p:sp>
    </p:spTree>
    <p:extLst>
      <p:ext uri="{BB962C8B-B14F-4D97-AF65-F5344CB8AC3E}">
        <p14:creationId xmlns:p14="http://schemas.microsoft.com/office/powerpoint/2010/main" val="202777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E9B3AE-5C19-D597-B4ED-89D462DB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 rozgałęzień i ograniczeń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7EC8F1-1E09-F798-E6CF-CE027114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00300"/>
            <a:ext cx="6036945" cy="346879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Metoda dokładna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Oparta na drzewie decyzyjnym (wybory kolejnych miast)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Pesymistyczna złożoność O(n!) (Możliwa korzystniejsza)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Przycinanie gałęzi przed końcem ścieżki, gdy za długa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Sprawdza wszystkie możliwe ścieżki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1633005-B413-C5A8-E044-FA4E9844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18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0B42BD-6B12-FAE8-D029-B38D57774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802" y="2619375"/>
            <a:ext cx="3515681" cy="23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249843-505B-27A0-5A17-05452CDA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 rozgałęzień i cięć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FF4862-07F6-943B-75EB-026CCD4B7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57425"/>
            <a:ext cx="5617845" cy="2863216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Rozszerzenie algorytmu rozgałęzień i ograniczeń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Posiada dodatkowe warunki dodawane po analizie bez niektórych warunków integralności, częściej pomijane są niepotrzebne obliczenia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Również pesymistyczna złożoność O(n!), ale mniej prawdopodobna, średnia lepsza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Cięższa implementacja przez dodatkowe mechanizmy obliczania </a:t>
            </a:r>
            <a:br>
              <a:rPr lang="pl-PL" dirty="0"/>
            </a:br>
            <a:r>
              <a:rPr lang="pl-PL" dirty="0"/>
              <a:t>„cięć”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9F85EEE-B213-3898-27E1-542A1095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19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F761725-8A33-7213-8CB2-1C5E1E0D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96" y="2148021"/>
            <a:ext cx="3147879" cy="31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09C121-9E0B-CEFB-747B-7997227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to tak właściwie jest?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CE4EC0-2722-F5F9-6D65-BBCBF00A6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01550"/>
            <a:ext cx="10058400" cy="356754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 Problem optymalizacyjny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 Teoria grafów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 Matematyka kombinatoryczna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 NP-trudny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 Metody heurystyczne i dokładne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863F1C5-58AD-CE62-C301-329BFCEA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2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DBFC3B3-663A-C715-AF61-A96ADEA4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588" y="2129322"/>
            <a:ext cx="3988426" cy="299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471D96-7292-642E-84C4-384E7ABF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701" y="1896328"/>
            <a:ext cx="7066598" cy="2018447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Metody heurystyczne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1582F5E-0AC5-38BB-63BD-B2947864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20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419438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DBC19A-EE5F-C361-18EA-7306B444B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 najbliższego sąsiada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C55DFAF-7040-ECA3-BB9F-C9CA8E0AE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8" y="2816225"/>
            <a:ext cx="2381250" cy="1905000"/>
          </a:xfrm>
        </p:spPr>
      </p:pic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17E87788-6ACA-BC69-76EE-F22F3A45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21</a:t>
            </a:fld>
            <a:r>
              <a:rPr lang="pl-PL" sz="2800" dirty="0"/>
              <a:t>/28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95D4961-BA19-688C-7779-C8197C00C5AB}"/>
              </a:ext>
            </a:extLst>
          </p:cNvPr>
          <p:cNvSpPr txBox="1"/>
          <p:nvPr/>
        </p:nvSpPr>
        <p:spPr>
          <a:xfrm>
            <a:off x="954156" y="2313273"/>
            <a:ext cx="529424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Algorytm zachłanny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Złożoność O(n</a:t>
            </a:r>
            <a:r>
              <a:rPr lang="pl-PL" sz="2000" baseline="30000" dirty="0"/>
              <a:t>2</a:t>
            </a:r>
            <a:r>
              <a:rPr lang="pl-PL" sz="2000" dirty="0"/>
              <a:t>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Szukanie wierzchołków „po kolei”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Ścieżka średnio 25% dłuższa niż optymalna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Nieoptymalnie, ale nie najgorsze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01892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FDB80C-BE0C-62B2-2317-4629EA2A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 najmniejszej krawędzi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D9AA59A9-9E72-B0B3-915B-1EFCA0530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25" y="3019256"/>
            <a:ext cx="2381250" cy="190500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74F2D40-26D8-4A32-59F0-F620A127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22</a:t>
            </a:fld>
            <a:r>
              <a:rPr lang="pl-PL" sz="2800" dirty="0"/>
              <a:t>/28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4F12CD8-B070-E9C0-49FC-D4F0FB78BBBE}"/>
              </a:ext>
            </a:extLst>
          </p:cNvPr>
          <p:cNvSpPr txBox="1"/>
          <p:nvPr/>
        </p:nvSpPr>
        <p:spPr>
          <a:xfrm>
            <a:off x="863375" y="2053397"/>
            <a:ext cx="6096001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Również algorytm zachłanny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Złożoność O(n</a:t>
            </a:r>
            <a:r>
              <a:rPr lang="pl-PL" sz="2000" baseline="30000" dirty="0"/>
              <a:t>2</a:t>
            </a:r>
            <a:r>
              <a:rPr lang="pl-PL" sz="2000" dirty="0"/>
              <a:t>log n)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Krawędzie posortowane wg rosnącej długości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Sprawdzanie czy krawędź może trafić do rozwiązania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/>
              <a:t>Brak gwarancji znalezienia optymalnego rozwiązania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327874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BC1EB8-ABD9-5B76-DF1B-A64A2817E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Algorytmy genetyczne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3708F5-187B-E9AD-5E6A-B2672DB8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0275"/>
            <a:ext cx="6722745" cy="34497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Populacja losowo wygenerowanych tras na początku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Ocena tras na podstawie długości i selekcja do kolejnej generacji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Niesprecyzowana złożoność obliczeniowa (zależna nie tylko od liczby wierzchołków)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Losowe zmiany w trasach, krzyżowanie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Koniec przy spełnieniu warunku stabilizacji lub  po pewnej liczbie operacji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DFF5A7F-3925-27CF-AE62-A5BEBAE3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23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065710F-07A7-5232-0CA1-62B7E6CF1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267" y="2000250"/>
            <a:ext cx="3041474" cy="36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0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4501F8-A276-EC30-E60C-BA6C0A6C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 2-optymalny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4E8686-B9EB-4189-B027-38065C5C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11970"/>
            <a:ext cx="5398770" cy="36571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Potencjalne rozszerzenie algorytmu zachłannego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Zmiana par krawędzi na inną parę w przypadku zmniejszenia dystansu trasy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Złożoność O(n) (gdy użyty po zachłannym) lub O(n log n) (przy losowym początku)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Szczególny przypadek klasy algorytmów k-</a:t>
            </a:r>
            <a:r>
              <a:rPr lang="pl-PL" dirty="0" err="1"/>
              <a:t>opt</a:t>
            </a:r>
            <a:r>
              <a:rPr lang="pl-PL" dirty="0"/>
              <a:t> (trójki, czwórki itd. krawędzi)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B0073A4-3626-9456-504C-21EC5173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24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407E63C-7C9C-9AD8-E886-64778776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88" y="2211970"/>
            <a:ext cx="4201132" cy="32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5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433E56-1FF7-0C0B-94D4-C4F645DA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 mrówkowy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4B6309-2892-2C12-659D-DE5AA75EF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2797327"/>
            <a:ext cx="6351270" cy="2323314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Złożoność zależna od kilku czynników (liczba „mrówek” i iteracji)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Symuluje zachowanie mrówek podczas szukania pożywienia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losowe wybieranie tras (omijanie lokalnych minimów)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Bazowanie na prawdopodobieństwie obrania szybszej trasy poprzez „feromony”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Możliwość zrównoleglenia obliczeń</a:t>
            </a:r>
          </a:p>
          <a:p>
            <a:pPr marL="0" indent="0">
              <a:buNone/>
            </a:pP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D3AFE52-3F98-1697-D8A6-099CB446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25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7BE264B-2919-47D6-D656-5DD263D0A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43" y="2720901"/>
            <a:ext cx="3043237" cy="225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F6ACB1-A846-3B5A-BE65-A905B194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praktyczne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4749F9C-FE28-7A7C-D993-2C5F63344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90800"/>
            <a:ext cx="10058400" cy="327829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Planowanie tras dostaw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Budowa sieci komputerowych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Turystyka i układanie planów podróży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Projektowanie tras i połączeń chipów i mikroprocesorów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Optymalizacja tras dla floty pojazdów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99C1E0C-5E57-0CF7-5885-61E83315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26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2013170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0306EF-8F67-5753-AB7D-132D381B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E536CE-3EB4-C8AE-3D62-79BA9E5E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05074"/>
            <a:ext cx="10058400" cy="24003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>
                <a:hlinkClick r:id="rId2"/>
              </a:rPr>
              <a:t>https://wi.pb.edu.pl/wp-content/uploads/nauka/doktoraty/ostrowski/streszczenie_all.pdf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>
                <a:hlinkClick r:id="rId3"/>
              </a:rPr>
              <a:t>http://algorytmy.ency.pl/artykul/problem_komiwojazera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>
                <a:hlinkClick r:id="rId4"/>
              </a:rPr>
              <a:t>https://www.routific.com/blog/travelling-salesman-problem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>
                <a:hlinkClick r:id="rId5"/>
              </a:rPr>
              <a:t>https://faculty.washington.edu/paymana/swarm/stutzle99-eaecs.pdf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</a:t>
            </a:r>
            <a:r>
              <a:rPr lang="pl-PL" dirty="0">
                <a:hlinkClick r:id="rId6"/>
              </a:rPr>
              <a:t>https://eduinf.waw.pl/inf/alg/001_search/0140.php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227C9D1-6B4C-959E-1FF5-92589DF1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27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2910344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66F72B-2BA9-03B6-12C2-562DD404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80" y="3696553"/>
            <a:ext cx="10058400" cy="1450757"/>
          </a:xfrm>
        </p:spPr>
        <p:txBody>
          <a:bodyPr/>
          <a:lstStyle/>
          <a:p>
            <a:r>
              <a:rPr lang="pl-PL" dirty="0"/>
              <a:t>Dziękuję za uwagę!</a:t>
            </a:r>
          </a:p>
        </p:txBody>
      </p:sp>
    </p:spTree>
    <p:extLst>
      <p:ext uri="{BB962C8B-B14F-4D97-AF65-F5344CB8AC3E}">
        <p14:creationId xmlns:p14="http://schemas.microsoft.com/office/powerpoint/2010/main" val="205736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BD1F42-0A20-7CB0-9CBB-ECA2B8F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Kontekst historyczny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72A8CC-3317-F737-F1B6-83C002D51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778" y="5831638"/>
            <a:ext cx="4163833" cy="400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1832r. – Podręcznik dla komiwojażerów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C6EAF8-240D-9B29-2D53-9E926DA5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3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721E110-6567-954E-AB22-DC6CAA876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191" y="1845734"/>
            <a:ext cx="3112779" cy="378644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49B8789-9F4A-87DE-61BB-F78C4EC9787B}"/>
              </a:ext>
            </a:extLst>
          </p:cNvPr>
          <p:cNvSpPr txBox="1"/>
          <p:nvPr/>
        </p:nvSpPr>
        <p:spPr>
          <a:xfrm>
            <a:off x="6909500" y="5831638"/>
            <a:ext cx="367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1859r. – William Rowan Hamilton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C11E37D-194E-0DD0-2F05-54E8FD754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65" y="1845734"/>
            <a:ext cx="3254745" cy="40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0DC8B6-E6FC-17B1-DE1A-5C708FA3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Kontekst historyczny cd.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9D7D67-1B4B-F846-2752-60A2C78C4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044" y="5765055"/>
            <a:ext cx="2249299" cy="385667"/>
          </a:xfrm>
        </p:spPr>
        <p:txBody>
          <a:bodyPr>
            <a:normAutofit lnSpcReduction="10000"/>
          </a:bodyPr>
          <a:lstStyle/>
          <a:p>
            <a:r>
              <a:rPr lang="pl-PL" dirty="0"/>
              <a:t>1930r. – Karl Menger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077AD26-A05A-BA03-6871-A81DA5EF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4</a:t>
            </a:fld>
            <a:r>
              <a:rPr lang="pl-PL" sz="2800" dirty="0"/>
              <a:t>/28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46110D4-C97C-3DA6-484B-50141E840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38" y="2155984"/>
            <a:ext cx="2394113" cy="338328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4308D12F-F208-CAAA-726D-434A9B3A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97" y="2155984"/>
            <a:ext cx="3010036" cy="338328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084C818-E8AD-FDE0-2A5B-6C12007E39B4}"/>
              </a:ext>
            </a:extLst>
          </p:cNvPr>
          <p:cNvSpPr txBox="1"/>
          <p:nvPr/>
        </p:nvSpPr>
        <p:spPr>
          <a:xfrm>
            <a:off x="6708567" y="5765055"/>
            <a:ext cx="3935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Lata 30. XX wieku -  </a:t>
            </a:r>
            <a:r>
              <a:rPr lang="pl-PL" sz="2000" dirty="0" err="1"/>
              <a:t>Merril</a:t>
            </a:r>
            <a:r>
              <a:rPr lang="pl-PL" sz="2000" dirty="0"/>
              <a:t> M. </a:t>
            </a:r>
            <a:r>
              <a:rPr lang="pl-PL" sz="2000" dirty="0" err="1"/>
              <a:t>Flood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07104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F70AB8-9DF6-0162-8D5E-C3CE4AE8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927" y="1338647"/>
            <a:ext cx="10308145" cy="2464727"/>
          </a:xfrm>
        </p:spPr>
        <p:txBody>
          <a:bodyPr/>
          <a:lstStyle/>
          <a:p>
            <a:pPr algn="ctr"/>
            <a:r>
              <a:rPr lang="pl-PL" dirty="0"/>
              <a:t>Warianty problemu komiwojażera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0BB056-5A94-D379-19B2-0206E371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5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291497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F34C93-122A-61E4-1C57-5ABAF900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Symetryczny problem komiwojażera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F9EB9E04-84FF-F816-E947-64E1E5264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54" y="2070652"/>
            <a:ext cx="5267491" cy="3762494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46822A5-BC89-1E11-4BB8-0E85A61D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6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2327712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EA052D-1925-B6CB-E12C-38390DE5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Asymetryczny problem komiwojażera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5078E257-B575-8B8E-5D77-5F048E0D3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93" y="1898787"/>
            <a:ext cx="3996013" cy="3996013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D816516-8343-3B3E-998F-38D995BA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7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336452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DE1DE5-CCE7-93C5-9C14-FC1293FD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Wariant z cyklem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F7AD7C95-1A2F-1238-87F3-0C3D25D02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80" y="2375038"/>
            <a:ext cx="3276600" cy="312420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2D4D129-2DBA-736B-CEB6-40F77212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8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1509668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80FF2C-8210-8DA1-C430-C64B5156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Wariant ze ścieżką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35A47BD8-D4BE-FFAC-91B1-22A842D14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35" y="2606536"/>
            <a:ext cx="4282108" cy="2296767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79D4410-F87E-A939-162D-CE6E5C62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EF0A-9AC4-4599-9085-DFFD255FD629}" type="slidenum">
              <a:rPr lang="pl-PL" sz="2800" smtClean="0"/>
              <a:t>9</a:t>
            </a:fld>
            <a:r>
              <a:rPr lang="pl-PL" sz="2800" dirty="0"/>
              <a:t>/28</a:t>
            </a:r>
          </a:p>
        </p:txBody>
      </p:sp>
    </p:spTree>
    <p:extLst>
      <p:ext uri="{BB962C8B-B14F-4D97-AF65-F5344CB8AC3E}">
        <p14:creationId xmlns:p14="http://schemas.microsoft.com/office/powerpoint/2010/main" val="22679569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1162</TotalTime>
  <Words>681</Words>
  <Application>Microsoft Office PowerPoint</Application>
  <PresentationFormat>Panoramiczny</PresentationFormat>
  <Paragraphs>131</Paragraphs>
  <Slides>28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Retrospekcja</vt:lpstr>
      <vt:lpstr>Problem komiwojażera warianty i metody rozwiązywania</vt:lpstr>
      <vt:lpstr>Co to tak właściwie jest?</vt:lpstr>
      <vt:lpstr>Kontekst historyczny</vt:lpstr>
      <vt:lpstr>Kontekst historyczny cd.</vt:lpstr>
      <vt:lpstr>Warianty problemu komiwojażera</vt:lpstr>
      <vt:lpstr>Symetryczny problem komiwojażera</vt:lpstr>
      <vt:lpstr>Asymetryczny problem komiwojażera</vt:lpstr>
      <vt:lpstr>Wariant z cyklem</vt:lpstr>
      <vt:lpstr>Wariant ze ścieżką</vt:lpstr>
      <vt:lpstr>Problem komiwojażera w przestrzeniach nieeuklidesowych</vt:lpstr>
      <vt:lpstr>Problem komiwojażera z oknami czasowymi</vt:lpstr>
      <vt:lpstr>Problem komiwojażera z ograniczoną pojemnością</vt:lpstr>
      <vt:lpstr>Problem z wieloma pojazdami/komiwojażerami</vt:lpstr>
      <vt:lpstr>Metody rozwiązywania problemu komiwojażera (dla wariantu podstawowego)</vt:lpstr>
      <vt:lpstr>Metody dokładne</vt:lpstr>
      <vt:lpstr>Sprawdzenie wszystkich wariantów (Brute Force)</vt:lpstr>
      <vt:lpstr>Algorytm Helda-Karpa</vt:lpstr>
      <vt:lpstr>Algorytm rozgałęzień i ograniczeń</vt:lpstr>
      <vt:lpstr>Algorytm rozgałęzień i cięć</vt:lpstr>
      <vt:lpstr>Metody heurystyczne</vt:lpstr>
      <vt:lpstr>Algorytm najbliższego sąsiada</vt:lpstr>
      <vt:lpstr>Algorytm najmniejszej krawędzi</vt:lpstr>
      <vt:lpstr>Algorytmy genetyczne</vt:lpstr>
      <vt:lpstr>Algorytm 2-optymalny</vt:lpstr>
      <vt:lpstr>Algorytm mrówkowy</vt:lpstr>
      <vt:lpstr>Zastosowania praktyczne</vt:lpstr>
      <vt:lpstr>Źródła</vt:lpstr>
      <vt:lpstr>Dziękuję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Hubert M.</dc:creator>
  <cp:lastModifiedBy>Hubert M.</cp:lastModifiedBy>
  <cp:revision>3</cp:revision>
  <dcterms:created xsi:type="dcterms:W3CDTF">2024-10-20T12:38:37Z</dcterms:created>
  <dcterms:modified xsi:type="dcterms:W3CDTF">2024-10-22T15:14:47Z</dcterms:modified>
</cp:coreProperties>
</file>